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321" r:id="rId5"/>
    <p:sldId id="334" r:id="rId6"/>
    <p:sldId id="320" r:id="rId7"/>
    <p:sldId id="322" r:id="rId8"/>
    <p:sldId id="338" r:id="rId9"/>
    <p:sldId id="323" r:id="rId10"/>
    <p:sldId id="324" r:id="rId11"/>
    <p:sldId id="336" r:id="rId12"/>
    <p:sldId id="335" r:id="rId13"/>
    <p:sldId id="337" r:id="rId14"/>
    <p:sldId id="33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4"/>
  </p:normalViewPr>
  <p:slideViewPr>
    <p:cSldViewPr snapToGrid="0">
      <p:cViewPr>
        <p:scale>
          <a:sx n="60" d="100"/>
          <a:sy n="60" d="100"/>
        </p:scale>
        <p:origin x="8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5/19/2023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dirty="0"/>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endParaRPr lang="en-US" dirty="0"/>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endParaRPr lang="en-US" dirty="0"/>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dirty="0"/>
              <a:t>FITNESS</a:t>
            </a:r>
          </a:p>
          <a:p>
            <a:r>
              <a:rPr lang="en-US" dirty="0"/>
              <a:t>FITNESS</a:t>
            </a:r>
          </a:p>
          <a:p>
            <a:r>
              <a:rPr lang="en-US" dirty="0"/>
              <a:t>FITNESS</a:t>
            </a:r>
          </a:p>
          <a:p>
            <a:r>
              <a:rPr lang="en-US" dirty="0"/>
              <a:t>FITNESS</a:t>
            </a:r>
          </a:p>
          <a:p>
            <a:r>
              <a:rPr lang="en-US" dirty="0"/>
              <a:t>FITNESS</a:t>
            </a:r>
          </a:p>
          <a:p>
            <a:r>
              <a:rPr lang="en-US" dirty="0"/>
              <a:t>FITNESS</a:t>
            </a:r>
          </a:p>
          <a:p>
            <a:r>
              <a:rPr lang="en-US" dirty="0"/>
              <a:t>FITNESS</a:t>
            </a:r>
          </a:p>
        </p:txBody>
      </p:sp>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a:xfrm>
            <a:off x="317906" y="1307166"/>
            <a:ext cx="6044184" cy="3722044"/>
          </a:xfrm>
          <a:effectLst>
            <a:outerShdw blurRad="50800" dist="50800" dir="5400000" algn="ctr" rotWithShape="0">
              <a:srgbClr val="000000">
                <a:alpha val="0"/>
              </a:srgbClr>
            </a:outerShdw>
            <a:softEdge rad="1270000"/>
          </a:effectLst>
        </p:spPr>
        <p:txBody>
          <a:bodyPr/>
          <a:lstStyle/>
          <a:p>
            <a:pPr>
              <a:lnSpc>
                <a:spcPct val="100000"/>
              </a:lnSpc>
            </a:pPr>
            <a:r>
              <a:rPr lang="en-US" sz="4000" kern="100" dirty="0">
                <a:latin typeface="Amasis MT Pro Medium" panose="02040604050005020304" pitchFamily="18" charset="0"/>
                <a:ea typeface="Calibri" panose="020F0502020204030204" pitchFamily="34" charset="0"/>
                <a:cs typeface="Mangal" panose="02040503050203030202" pitchFamily="18" charset="0"/>
              </a:rPr>
              <a:t>Do</a:t>
            </a:r>
            <a:r>
              <a:rPr lang="en-US" sz="4000" kern="100" dirty="0">
                <a:effectLst/>
                <a:latin typeface="Amasis MT Pro Medium" panose="02040604050005020304" pitchFamily="18" charset="0"/>
                <a:ea typeface="Calibri" panose="020F0502020204030204" pitchFamily="34" charset="0"/>
                <a:cs typeface="Mangal" panose="02040503050203030202" pitchFamily="18" charset="0"/>
              </a:rPr>
              <a:t> Physical activity tracker influence the level of physical activity? </a:t>
            </a:r>
            <a:br>
              <a:rPr lang="en-US" sz="4000" kern="100" dirty="0">
                <a:effectLst/>
                <a:latin typeface="Calibri" panose="020F0502020204030204" pitchFamily="34" charset="0"/>
                <a:ea typeface="Calibri" panose="020F0502020204030204" pitchFamily="34" charset="0"/>
                <a:cs typeface="Mangal" panose="02040503050203030202" pitchFamily="18" charset="0"/>
              </a:rPr>
            </a:br>
            <a:br>
              <a:rPr lang="en-US" sz="4000" dirty="0"/>
            </a:br>
            <a:endParaRPr lang="en-US" sz="4000" dirty="0"/>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a:xfrm>
            <a:off x="5035714" y="54864"/>
            <a:ext cx="7772975" cy="6771254"/>
          </a:xfrm>
          <a:effectLst>
            <a:glow rad="127000">
              <a:schemeClr val="accent1">
                <a:alpha val="0"/>
              </a:schemeClr>
            </a:glow>
            <a:softEdge rad="431800"/>
          </a:effectLst>
        </p:spPr>
      </p:pic>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317906" y="5579341"/>
            <a:ext cx="5504688" cy="608820"/>
          </a:xfrm>
        </p:spPr>
        <p:txBody>
          <a:bodyPr/>
          <a:lstStyle/>
          <a:p>
            <a:r>
              <a:rPr lang="en-US" dirty="0">
                <a:latin typeface="Amasis MT Pro Medium" panose="02040604050005020304" pitchFamily="18" charset="0"/>
              </a:rPr>
              <a:t>Ekraj Pokhrel</a:t>
            </a:r>
          </a:p>
          <a:p>
            <a:endParaRPr lang="en-US" dirty="0"/>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extBox 3">
            <a:extLst>
              <a:ext uri="{FF2B5EF4-FFF2-40B4-BE49-F238E27FC236}">
                <a16:creationId xmlns:a16="http://schemas.microsoft.com/office/drawing/2014/main" id="{297083B0-C3E2-6087-F192-A0337536A179}"/>
              </a:ext>
            </a:extLst>
          </p:cNvPr>
          <p:cNvSpPr txBox="1"/>
          <p:nvPr/>
        </p:nvSpPr>
        <p:spPr>
          <a:xfrm>
            <a:off x="557287" y="-26385"/>
            <a:ext cx="6766560" cy="523220"/>
          </a:xfrm>
          <a:prstGeom prst="rect">
            <a:avLst/>
          </a:prstGeom>
          <a:noFill/>
        </p:spPr>
        <p:txBody>
          <a:bodyPr wrap="square" rtlCol="0">
            <a:spAutoFit/>
          </a:bodyPr>
          <a:lstStyle/>
          <a:p>
            <a:pPr>
              <a:tabLst>
                <a:tab pos="2455863" algn="l"/>
              </a:tabLst>
            </a:pPr>
            <a:r>
              <a:rPr lang="en-US" sz="2800" dirty="0">
                <a:solidFill>
                  <a:schemeClr val="accent5"/>
                </a:solidFill>
                <a:latin typeface="Amasis MT Pro Black" panose="020B0604020202020204" pitchFamily="18" charset="0"/>
                <a:cs typeface="Aldhabi" panose="020B0604020202020204" pitchFamily="2" charset="-78"/>
              </a:rPr>
              <a:t>WEEK 6: STATISTICAL PROJECT</a:t>
            </a:r>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a:xfrm>
            <a:off x="0" y="0"/>
            <a:ext cx="12192000" cy="676656"/>
          </a:xfrm>
        </p:spPr>
        <p:txBody>
          <a:bodyPr/>
          <a:lstStyle/>
          <a:p>
            <a:pPr algn="ctr"/>
            <a:r>
              <a:rPr lang="en-US" sz="5500" dirty="0">
                <a:ln w="25400">
                  <a:noFill/>
                </a:ln>
                <a:solidFill>
                  <a:schemeClr val="accent1"/>
                </a:solidFill>
              </a:rPr>
              <a:t>Hypothesis test</a:t>
            </a:r>
            <a:endParaRPr lang="en-US" sz="5500" dirty="0">
              <a:ln w="25400">
                <a:solidFill>
                  <a:schemeClr val="bg1"/>
                </a:solidFill>
              </a:ln>
            </a:endParaRPr>
          </a:p>
          <a:p>
            <a:pPr algn="ctr"/>
            <a:endParaRPr lang="en-US" dirty="0"/>
          </a:p>
        </p:txBody>
      </p:sp>
      <p:sp>
        <p:nvSpPr>
          <p:cNvPr id="11" name="TextBox 10">
            <a:extLst>
              <a:ext uri="{FF2B5EF4-FFF2-40B4-BE49-F238E27FC236}">
                <a16:creationId xmlns:a16="http://schemas.microsoft.com/office/drawing/2014/main" id="{225700B3-B509-A5F2-E037-0AC556C08627}"/>
              </a:ext>
            </a:extLst>
          </p:cNvPr>
          <p:cNvSpPr txBox="1"/>
          <p:nvPr/>
        </p:nvSpPr>
        <p:spPr>
          <a:xfrm>
            <a:off x="637953" y="946297"/>
            <a:ext cx="11461898" cy="369332"/>
          </a:xfrm>
          <a:prstGeom prst="rect">
            <a:avLst/>
          </a:prstGeom>
          <a:noFill/>
        </p:spPr>
        <p:txBody>
          <a:bodyPr wrap="square" rtlCol="0">
            <a:spAutoFit/>
          </a:bodyPr>
          <a:lstStyle/>
          <a:p>
            <a:r>
              <a:rPr lang="en-US" sz="1800" dirty="0">
                <a:solidFill>
                  <a:schemeClr val="bg1"/>
                </a:solidFill>
                <a:latin typeface="Corbel" panose="020B0503020204020204" pitchFamily="34" charset="0"/>
              </a:rPr>
              <a:t>4. H0: Gender does not influence the use of PAT</a:t>
            </a:r>
          </a:p>
        </p:txBody>
      </p:sp>
      <p:sp>
        <p:nvSpPr>
          <p:cNvPr id="13" name="TextBox 12">
            <a:extLst>
              <a:ext uri="{FF2B5EF4-FFF2-40B4-BE49-F238E27FC236}">
                <a16:creationId xmlns:a16="http://schemas.microsoft.com/office/drawing/2014/main" id="{1C419077-3B6C-4C92-2960-2E071B6E6087}"/>
              </a:ext>
            </a:extLst>
          </p:cNvPr>
          <p:cNvSpPr txBox="1"/>
          <p:nvPr/>
        </p:nvSpPr>
        <p:spPr>
          <a:xfrm>
            <a:off x="701751" y="1773389"/>
            <a:ext cx="10717616" cy="646331"/>
          </a:xfrm>
          <a:prstGeom prst="rect">
            <a:avLst/>
          </a:prstGeom>
          <a:noFill/>
        </p:spPr>
        <p:txBody>
          <a:bodyPr wrap="square">
            <a:spAutoFit/>
          </a:bodyPr>
          <a:lstStyle/>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P-value = 0.713</a:t>
            </a:r>
          </a:p>
        </p:txBody>
      </p:sp>
      <p:sp>
        <p:nvSpPr>
          <p:cNvPr id="7" name="TextBox 6">
            <a:extLst>
              <a:ext uri="{FF2B5EF4-FFF2-40B4-BE49-F238E27FC236}">
                <a16:creationId xmlns:a16="http://schemas.microsoft.com/office/drawing/2014/main" id="{98D6FDDC-D479-5FD9-6277-C6453080E002}"/>
              </a:ext>
            </a:extLst>
          </p:cNvPr>
          <p:cNvSpPr txBox="1"/>
          <p:nvPr/>
        </p:nvSpPr>
        <p:spPr>
          <a:xfrm>
            <a:off x="893135" y="4944699"/>
            <a:ext cx="10252224" cy="646331"/>
          </a:xfrm>
          <a:prstGeom prst="rect">
            <a:avLst/>
          </a:prstGeom>
          <a:noFill/>
        </p:spPr>
        <p:txBody>
          <a:bodyPr wrap="square" rtlCol="0">
            <a:spAutoFit/>
          </a:bodyPr>
          <a:lstStyle/>
          <a:p>
            <a:r>
              <a:rPr lang="en-US" dirty="0">
                <a:solidFill>
                  <a:schemeClr val="bg1"/>
                </a:solidFill>
                <a:latin typeface="Corbrl"/>
              </a:rPr>
              <a:t>I can conclude</a:t>
            </a:r>
            <a:r>
              <a:rPr lang="en-US" b="0" i="0" dirty="0">
                <a:solidFill>
                  <a:schemeClr val="bg1"/>
                </a:solidFill>
                <a:effectLst/>
                <a:latin typeface="Corbrl"/>
              </a:rPr>
              <a:t> that there is no significant association between gender and the use of PAT (Physical Activity Tracker). Therefore, we fail to reject the null hypothesis (H0: Gender does not influence the use of PAT)</a:t>
            </a:r>
            <a:endParaRPr lang="en-US" dirty="0">
              <a:solidFill>
                <a:schemeClr val="bg1"/>
              </a:solidFill>
              <a:latin typeface="Corbrl"/>
            </a:endParaRPr>
          </a:p>
        </p:txBody>
      </p:sp>
      <p:pic>
        <p:nvPicPr>
          <p:cNvPr id="3" name="Picture 2">
            <a:extLst>
              <a:ext uri="{FF2B5EF4-FFF2-40B4-BE49-F238E27FC236}">
                <a16:creationId xmlns:a16="http://schemas.microsoft.com/office/drawing/2014/main" id="{6C625D08-0372-CDE4-5725-AF689E33F038}"/>
              </a:ext>
            </a:extLst>
          </p:cNvPr>
          <p:cNvPicPr>
            <a:picLocks noChangeAspect="1"/>
          </p:cNvPicPr>
          <p:nvPr/>
        </p:nvPicPr>
        <p:blipFill>
          <a:blip r:embed="rId2"/>
          <a:stretch>
            <a:fillRect/>
          </a:stretch>
        </p:blipFill>
        <p:spPr>
          <a:xfrm>
            <a:off x="3650671" y="1585269"/>
            <a:ext cx="3203737" cy="2255339"/>
          </a:xfrm>
          <a:prstGeom prst="rect">
            <a:avLst/>
          </a:prstGeom>
        </p:spPr>
      </p:pic>
      <p:pic>
        <p:nvPicPr>
          <p:cNvPr id="15" name="Picture 14">
            <a:extLst>
              <a:ext uri="{FF2B5EF4-FFF2-40B4-BE49-F238E27FC236}">
                <a16:creationId xmlns:a16="http://schemas.microsoft.com/office/drawing/2014/main" id="{EAAC961D-0DE2-9CA0-AE67-3CE180D49C06}"/>
              </a:ext>
            </a:extLst>
          </p:cNvPr>
          <p:cNvPicPr>
            <a:picLocks noChangeAspect="1"/>
          </p:cNvPicPr>
          <p:nvPr/>
        </p:nvPicPr>
        <p:blipFill>
          <a:blip r:embed="rId2"/>
          <a:stretch>
            <a:fillRect/>
          </a:stretch>
        </p:blipFill>
        <p:spPr>
          <a:xfrm>
            <a:off x="7705267" y="1591398"/>
            <a:ext cx="3203737" cy="2255339"/>
          </a:xfrm>
          <a:prstGeom prst="rect">
            <a:avLst/>
          </a:prstGeom>
        </p:spPr>
      </p:pic>
      <p:pic>
        <p:nvPicPr>
          <p:cNvPr id="20" name="Picture 19">
            <a:extLst>
              <a:ext uri="{FF2B5EF4-FFF2-40B4-BE49-F238E27FC236}">
                <a16:creationId xmlns:a16="http://schemas.microsoft.com/office/drawing/2014/main" id="{2E34C4E4-53EE-4835-DBE4-47CF5C5DA353}"/>
              </a:ext>
            </a:extLst>
          </p:cNvPr>
          <p:cNvPicPr>
            <a:picLocks noChangeAspect="1"/>
          </p:cNvPicPr>
          <p:nvPr/>
        </p:nvPicPr>
        <p:blipFill>
          <a:blip r:embed="rId3"/>
          <a:stretch>
            <a:fillRect/>
          </a:stretch>
        </p:blipFill>
        <p:spPr>
          <a:xfrm>
            <a:off x="9518617" y="2502748"/>
            <a:ext cx="1390387" cy="1280320"/>
          </a:xfrm>
          <a:prstGeom prst="rect">
            <a:avLst/>
          </a:prstGeom>
        </p:spPr>
      </p:pic>
      <p:sp>
        <p:nvSpPr>
          <p:cNvPr id="21" name="TextBox 20">
            <a:extLst>
              <a:ext uri="{FF2B5EF4-FFF2-40B4-BE49-F238E27FC236}">
                <a16:creationId xmlns:a16="http://schemas.microsoft.com/office/drawing/2014/main" id="{F0E8F84E-DBC9-D742-3599-9376BD08A766}"/>
              </a:ext>
            </a:extLst>
          </p:cNvPr>
          <p:cNvSpPr txBox="1"/>
          <p:nvPr/>
        </p:nvSpPr>
        <p:spPr>
          <a:xfrm>
            <a:off x="4061692" y="1196163"/>
            <a:ext cx="2381693" cy="369332"/>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Observed</a:t>
            </a:r>
          </a:p>
        </p:txBody>
      </p:sp>
      <p:sp>
        <p:nvSpPr>
          <p:cNvPr id="22" name="TextBox 21">
            <a:extLst>
              <a:ext uri="{FF2B5EF4-FFF2-40B4-BE49-F238E27FC236}">
                <a16:creationId xmlns:a16="http://schemas.microsoft.com/office/drawing/2014/main" id="{49A712B1-2CE5-780D-BF53-5656855E4C65}"/>
              </a:ext>
            </a:extLst>
          </p:cNvPr>
          <p:cNvSpPr txBox="1"/>
          <p:nvPr/>
        </p:nvSpPr>
        <p:spPr>
          <a:xfrm>
            <a:off x="8116288" y="1231632"/>
            <a:ext cx="2381693" cy="369332"/>
          </a:xfrm>
          <a:prstGeom prst="rect">
            <a:avLst/>
          </a:prstGeom>
          <a:noFill/>
        </p:spPr>
        <p:txBody>
          <a:bodyPr wrap="square" rtlCol="0">
            <a:spAutoFit/>
          </a:bodyPr>
          <a:lstStyle/>
          <a:p>
            <a:pPr algn="ctr"/>
            <a:r>
              <a:rPr lang="en-US" dirty="0">
                <a:solidFill>
                  <a:schemeClr val="bg1"/>
                </a:solidFill>
                <a:latin typeface="Corbel" panose="020B0503020204020204" pitchFamily="34" charset="0"/>
              </a:rPr>
              <a:t>Expected</a:t>
            </a:r>
          </a:p>
        </p:txBody>
      </p:sp>
      <p:sp>
        <p:nvSpPr>
          <p:cNvPr id="23" name="TextBox 22">
            <a:extLst>
              <a:ext uri="{FF2B5EF4-FFF2-40B4-BE49-F238E27FC236}">
                <a16:creationId xmlns:a16="http://schemas.microsoft.com/office/drawing/2014/main" id="{8B2E0AED-B053-7C9B-A8D6-364C4F3DD02D}"/>
              </a:ext>
            </a:extLst>
          </p:cNvPr>
          <p:cNvSpPr txBox="1"/>
          <p:nvPr/>
        </p:nvSpPr>
        <p:spPr>
          <a:xfrm>
            <a:off x="744276" y="1300003"/>
            <a:ext cx="1594884" cy="369332"/>
          </a:xfrm>
          <a:prstGeom prst="rect">
            <a:avLst/>
          </a:prstGeom>
          <a:noFill/>
        </p:spPr>
        <p:txBody>
          <a:bodyPr wrap="square" rtlCol="0">
            <a:spAutoFit/>
          </a:bodyPr>
          <a:lstStyle/>
          <a:p>
            <a:r>
              <a:rPr lang="en-US" dirty="0">
                <a:solidFill>
                  <a:schemeClr val="bg1"/>
                </a:solidFill>
                <a:latin typeface="Corbel" panose="020B0503020204020204" pitchFamily="34" charset="0"/>
              </a:rPr>
              <a:t>Alpha = 0.05</a:t>
            </a:r>
          </a:p>
        </p:txBody>
      </p:sp>
    </p:spTree>
    <p:extLst>
      <p:ext uri="{BB962C8B-B14F-4D97-AF65-F5344CB8AC3E}">
        <p14:creationId xmlns:p14="http://schemas.microsoft.com/office/powerpoint/2010/main" val="129278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dirty="0"/>
              <a:t>THANK</a:t>
            </a:r>
          </a:p>
          <a:p>
            <a:r>
              <a:rPr lang="en-US" dirty="0"/>
              <a:t>YOU</a:t>
            </a:r>
          </a:p>
          <a:p>
            <a:r>
              <a:rPr lang="en-US" dirty="0"/>
              <a:t>THANK</a:t>
            </a:r>
          </a:p>
          <a:p>
            <a:r>
              <a:rPr lang="en-US" dirty="0"/>
              <a:t>YOU</a:t>
            </a:r>
          </a:p>
          <a:p>
            <a:r>
              <a:rPr lang="en-US" dirty="0"/>
              <a:t>THANK</a:t>
            </a:r>
          </a:p>
          <a:p>
            <a:r>
              <a:rPr lang="en-US" dirty="0"/>
              <a:t>YOU</a:t>
            </a:r>
          </a:p>
          <a:p>
            <a:r>
              <a:rPr lang="en-US" dirty="0"/>
              <a:t>THANK</a:t>
            </a:r>
          </a:p>
          <a:p>
            <a:endParaRPr lang="en-US" dirty="0"/>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a:xfrm>
            <a:off x="4860089" y="0"/>
            <a:ext cx="7331911" cy="6857997"/>
          </a:xfrm>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a:xfrm>
            <a:off x="585216" y="4048982"/>
            <a:ext cx="5559552" cy="646460"/>
          </a:xfrm>
        </p:spPr>
        <p:txBody>
          <a:bodyPr/>
          <a:lstStyle/>
          <a:p>
            <a:r>
              <a:rPr lang="en-US" dirty="0"/>
              <a:t>Ekraj Pokhrel</a:t>
            </a:r>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420614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xfrm>
            <a:off x="-297719" y="0"/>
            <a:ext cx="5278745" cy="6858000"/>
          </a:xfrm>
          <a:prstGeom prst="rect">
            <a:avLst/>
          </a:prstGeom>
        </p:spPr>
      </p:pic>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a:xfrm>
            <a:off x="2402958" y="295356"/>
            <a:ext cx="8742401" cy="676656"/>
          </a:xfrm>
        </p:spPr>
        <p:txBody>
          <a:bodyPr/>
          <a:lstStyle/>
          <a:p>
            <a:r>
              <a:rPr lang="en-US" dirty="0"/>
              <a:t>Project workflow</a:t>
            </a:r>
          </a:p>
          <a:p>
            <a:endParaRPr lang="en-US" dirty="0"/>
          </a:p>
        </p:txBody>
      </p:sp>
      <p:pic>
        <p:nvPicPr>
          <p:cNvPr id="3" name="Picture 2" descr="A picture containing text, screenshot, font, design&#10;&#10;Description automatically generated">
            <a:extLst>
              <a:ext uri="{FF2B5EF4-FFF2-40B4-BE49-F238E27FC236}">
                <a16:creationId xmlns:a16="http://schemas.microsoft.com/office/drawing/2014/main" id="{A51C8B6C-6747-03C2-13DB-1E5D2A7272AD}"/>
              </a:ext>
            </a:extLst>
          </p:cNvPr>
          <p:cNvPicPr>
            <a:picLocks noChangeAspect="1"/>
          </p:cNvPicPr>
          <p:nvPr/>
        </p:nvPicPr>
        <p:blipFill>
          <a:blip r:embed="rId3"/>
          <a:stretch>
            <a:fillRect/>
          </a:stretch>
        </p:blipFill>
        <p:spPr>
          <a:xfrm>
            <a:off x="3924148" y="972012"/>
            <a:ext cx="8278089" cy="5737131"/>
          </a:xfrm>
          <a:prstGeom prst="rect">
            <a:avLst/>
          </a:prstGeom>
          <a:effectLst>
            <a:glow rad="127000">
              <a:schemeClr val="tx1">
                <a:alpha val="0"/>
              </a:schemeClr>
            </a:glow>
            <a:softEdge rad="469900"/>
          </a:effectLst>
        </p:spPr>
      </p:pic>
    </p:spTree>
    <p:extLst>
      <p:ext uri="{BB962C8B-B14F-4D97-AF65-F5344CB8AC3E}">
        <p14:creationId xmlns:p14="http://schemas.microsoft.com/office/powerpoint/2010/main" val="3580135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a:xfrm>
            <a:off x="712378" y="317064"/>
            <a:ext cx="5467043" cy="703233"/>
          </a:xfrm>
        </p:spPr>
        <p:txBody>
          <a:bodyPr/>
          <a:lstStyle/>
          <a:p>
            <a:r>
              <a:rPr lang="en-US" dirty="0"/>
              <a:t>INTRODUCTION</a:t>
            </a:r>
          </a:p>
          <a:p>
            <a:endParaRPr lang="en-US" dirty="0"/>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a:xfrm>
            <a:off x="601578" y="1310783"/>
            <a:ext cx="6738455" cy="4154352"/>
          </a:xfrm>
        </p:spPr>
        <p:txBody>
          <a:bodyPr>
            <a:noAutofit/>
          </a:bodyPr>
          <a:lstStyle/>
          <a:p>
            <a:pPr algn="l">
              <a:buFont typeface="Arial" panose="020B0604020202020204" pitchFamily="34" charset="0"/>
              <a:buChar char="•"/>
            </a:pPr>
            <a:r>
              <a:rPr lang="en-US" dirty="0">
                <a:latin typeface="Corbel" panose="020B0503020204020204" pitchFamily="34" charset="0"/>
              </a:rPr>
              <a:t> This project study the </a:t>
            </a:r>
            <a:r>
              <a:rPr lang="en-US" b="0" i="0" dirty="0">
                <a:effectLst/>
                <a:latin typeface="Corbel" panose="020B0503020204020204" pitchFamily="34" charset="0"/>
              </a:rPr>
              <a:t>relationship between the use of physical activity trackers (PATs) and  physical activity level.</a:t>
            </a:r>
          </a:p>
          <a:p>
            <a:pPr algn="l">
              <a:buFont typeface="Arial" panose="020B0604020202020204" pitchFamily="34" charset="0"/>
              <a:buChar char="•"/>
            </a:pPr>
            <a:r>
              <a:rPr lang="en-US" dirty="0">
                <a:latin typeface="Corbel" panose="020B0503020204020204" pitchFamily="34" charset="0"/>
              </a:rPr>
              <a:t> Convenience</a:t>
            </a:r>
            <a:r>
              <a:rPr lang="en-US" b="0" i="0" dirty="0">
                <a:effectLst/>
                <a:latin typeface="Corbel" panose="020B0503020204020204" pitchFamily="34" charset="0"/>
              </a:rPr>
              <a:t> survey used in the project, questionnaires  is designed based on the International Physical Activity Questionnaire - Short Form, which is a validated tool for assessing physical activity levels.</a:t>
            </a:r>
          </a:p>
          <a:p>
            <a:pPr algn="l">
              <a:buFont typeface="Arial" panose="020B0604020202020204" pitchFamily="34" charset="0"/>
              <a:buChar char="•"/>
            </a:pPr>
            <a:r>
              <a:rPr lang="en-US" b="0" i="0" dirty="0">
                <a:effectLst/>
                <a:latin typeface="Corbel" panose="020B0503020204020204" pitchFamily="34" charset="0"/>
              </a:rPr>
              <a:t> The total fitness level of participants is measured using the metabolism equivalent of task (MET) values, which provide a standardized measure of the intensity of different physical activities.</a:t>
            </a:r>
          </a:p>
          <a:p>
            <a:endParaRPr lang="en-US" dirty="0">
              <a:latin typeface="Corbel" panose="020B0503020204020204" pitchFamily="34" charset="0"/>
            </a:endParaRPr>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a:xfrm>
            <a:off x="6935993" y="0"/>
            <a:ext cx="5213477" cy="6858000"/>
          </a:xfrm>
        </p:spPr>
      </p:pic>
    </p:spTree>
    <p:extLst>
      <p:ext uri="{BB962C8B-B14F-4D97-AF65-F5344CB8AC3E}">
        <p14:creationId xmlns:p14="http://schemas.microsoft.com/office/powerpoint/2010/main" val="259550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DAFD3-96BB-2A30-F4EF-F4F2D578A8F0}"/>
              </a:ext>
            </a:extLst>
          </p:cNvPr>
          <p:cNvSpPr>
            <a:spLocks noGrp="1"/>
          </p:cNvSpPr>
          <p:nvPr>
            <p:ph type="ctrTitle"/>
          </p:nvPr>
        </p:nvSpPr>
        <p:spPr>
          <a:xfrm>
            <a:off x="1" y="12333"/>
            <a:ext cx="12192000" cy="933966"/>
          </a:xfrm>
          <a:solidFill>
            <a:schemeClr val="tx1"/>
          </a:solidFill>
        </p:spPr>
        <p:txBody>
          <a:bodyPr/>
          <a:lstStyle/>
          <a:p>
            <a:pPr algn="ctr"/>
            <a:r>
              <a:rPr lang="en-US" dirty="0"/>
              <a:t>Data Exploration</a:t>
            </a:r>
            <a:br>
              <a:rPr lang="en-US" dirty="0"/>
            </a:br>
            <a:endParaRPr lang="en-US" dirty="0"/>
          </a:p>
        </p:txBody>
      </p:sp>
      <p:pic>
        <p:nvPicPr>
          <p:cNvPr id="1028" name="Picture 4">
            <a:extLst>
              <a:ext uri="{FF2B5EF4-FFF2-40B4-BE49-F238E27FC236}">
                <a16:creationId xmlns:a16="http://schemas.microsoft.com/office/drawing/2014/main" id="{893A4144-6A00-A074-23C2-9282DB140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08" y="1219089"/>
            <a:ext cx="466725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16B0905-BB82-D366-ABC1-CA41C6F21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212168"/>
            <a:ext cx="4866167" cy="485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98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4DAFD3-96BB-2A30-F4EF-F4F2D578A8F0}"/>
              </a:ext>
            </a:extLst>
          </p:cNvPr>
          <p:cNvSpPr>
            <a:spLocks noGrp="1"/>
          </p:cNvSpPr>
          <p:nvPr>
            <p:ph type="ctrTitle"/>
          </p:nvPr>
        </p:nvSpPr>
        <p:spPr>
          <a:xfrm>
            <a:off x="1" y="12333"/>
            <a:ext cx="12192000" cy="933966"/>
          </a:xfrm>
          <a:solidFill>
            <a:schemeClr val="tx1"/>
          </a:solidFill>
        </p:spPr>
        <p:txBody>
          <a:bodyPr/>
          <a:lstStyle/>
          <a:p>
            <a:pPr algn="ctr"/>
            <a:r>
              <a:rPr lang="en-US" dirty="0"/>
              <a:t>Data Exploration</a:t>
            </a:r>
            <a:br>
              <a:rPr lang="en-US" dirty="0"/>
            </a:br>
            <a:endParaRPr lang="en-US" dirty="0"/>
          </a:p>
        </p:txBody>
      </p:sp>
      <p:pic>
        <p:nvPicPr>
          <p:cNvPr id="6148" name="Picture 4">
            <a:extLst>
              <a:ext uri="{FF2B5EF4-FFF2-40B4-BE49-F238E27FC236}">
                <a16:creationId xmlns:a16="http://schemas.microsoft.com/office/drawing/2014/main" id="{27CF022F-737A-D035-543A-237C9E3BD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19" y="1481137"/>
            <a:ext cx="5587954" cy="4561823"/>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9E91052F-9E06-5E85-01B2-8E0622C9A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895" y="1481137"/>
            <a:ext cx="4338751" cy="456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fade">
                                      <p:cBhvr>
                                        <p:cTn id="12"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230247B-8E1C-6EE1-B902-D0558B01930C}"/>
              </a:ext>
            </a:extLst>
          </p:cNvPr>
          <p:cNvSpPr>
            <a:spLocks noGrp="1"/>
          </p:cNvSpPr>
          <p:nvPr>
            <p:ph type="body" sz="quarter" idx="15"/>
          </p:nvPr>
        </p:nvSpPr>
        <p:spPr>
          <a:xfrm>
            <a:off x="0" y="0"/>
            <a:ext cx="12192000" cy="893135"/>
          </a:xfrm>
        </p:spPr>
        <p:txBody>
          <a:bodyPr/>
          <a:lstStyle/>
          <a:p>
            <a:pPr algn="ctr"/>
            <a:r>
              <a:rPr lang="en-US" dirty="0"/>
              <a:t>Define Hypothesis</a:t>
            </a:r>
          </a:p>
        </p:txBody>
      </p:sp>
      <p:sp>
        <p:nvSpPr>
          <p:cNvPr id="10" name="TextBox 9">
            <a:extLst>
              <a:ext uri="{FF2B5EF4-FFF2-40B4-BE49-F238E27FC236}">
                <a16:creationId xmlns:a16="http://schemas.microsoft.com/office/drawing/2014/main" id="{CAC30A2D-1511-982A-61F8-F3F4DEBE5D15}"/>
              </a:ext>
            </a:extLst>
          </p:cNvPr>
          <p:cNvSpPr txBox="1"/>
          <p:nvPr/>
        </p:nvSpPr>
        <p:spPr>
          <a:xfrm>
            <a:off x="1169581" y="1371600"/>
            <a:ext cx="8676168" cy="4708981"/>
          </a:xfrm>
          <a:prstGeom prst="rect">
            <a:avLst/>
          </a:prstGeom>
          <a:noFill/>
        </p:spPr>
        <p:txBody>
          <a:bodyPr wrap="square" rtlCol="0">
            <a:spAutoFit/>
          </a:bodyPr>
          <a:lstStyle/>
          <a:p>
            <a:r>
              <a:rPr lang="en-US" sz="2000" dirty="0">
                <a:solidFill>
                  <a:schemeClr val="bg1"/>
                </a:solidFill>
                <a:latin typeface="Corbel" panose="020B0503020204020204" pitchFamily="34" charset="0"/>
              </a:rPr>
              <a:t>1. H0: PAT user tends to be more physically active than non-PAT user. Test on all level of physical activities</a:t>
            </a:r>
          </a:p>
          <a:p>
            <a:r>
              <a:rPr lang="en-US" sz="2000" dirty="0">
                <a:solidFill>
                  <a:schemeClr val="bg1"/>
                </a:solidFill>
                <a:latin typeface="Corbel" panose="020B0503020204020204" pitchFamily="34" charset="0"/>
              </a:rPr>
              <a:t>- &gt; Independent sample t-test on all the level of physical activities</a:t>
            </a:r>
          </a:p>
          <a:p>
            <a:endParaRPr lang="en-US" sz="2000" dirty="0">
              <a:solidFill>
                <a:schemeClr val="bg1"/>
              </a:solidFill>
              <a:latin typeface="Corbel" panose="020B0503020204020204" pitchFamily="34" charset="0"/>
            </a:endParaRPr>
          </a:p>
          <a:p>
            <a:r>
              <a:rPr lang="en-US" sz="2000" dirty="0">
                <a:solidFill>
                  <a:schemeClr val="bg1"/>
                </a:solidFill>
                <a:latin typeface="Corbel" panose="020B0503020204020204" pitchFamily="34" charset="0"/>
              </a:rPr>
              <a:t> 2. H0: there is no difference in physical activity levels between males and females.</a:t>
            </a:r>
          </a:p>
          <a:p>
            <a:r>
              <a:rPr lang="en-US" sz="2000" dirty="0">
                <a:solidFill>
                  <a:schemeClr val="bg1"/>
                </a:solidFill>
                <a:latin typeface="Corbel" panose="020B0503020204020204" pitchFamily="34" charset="0"/>
              </a:rPr>
              <a:t>-&gt; Independent sample t-test on all level of physical activities</a:t>
            </a:r>
          </a:p>
          <a:p>
            <a:endParaRPr lang="en-US" sz="2000" dirty="0">
              <a:solidFill>
                <a:schemeClr val="bg1"/>
              </a:solidFill>
              <a:latin typeface="Corbel" panose="020B0503020204020204" pitchFamily="34" charset="0"/>
            </a:endParaRPr>
          </a:p>
          <a:p>
            <a:r>
              <a:rPr lang="en-US" sz="2000" dirty="0">
                <a:solidFill>
                  <a:schemeClr val="bg1"/>
                </a:solidFill>
                <a:latin typeface="Corbel" panose="020B0503020204020204" pitchFamily="34" charset="0"/>
              </a:rPr>
              <a:t> 3.  H0: Individuals who engage in vigorous physical activity (VPAs) have higher levels of moderate physical activity (MPAs) compared to those who do not engage in VPAs.</a:t>
            </a:r>
          </a:p>
          <a:p>
            <a:r>
              <a:rPr lang="en-US" sz="2000" dirty="0">
                <a:solidFill>
                  <a:schemeClr val="bg1"/>
                </a:solidFill>
                <a:latin typeface="Corbel" panose="020B0503020204020204" pitchFamily="34" charset="0"/>
              </a:rPr>
              <a:t>-&gt; Independent sample t-test</a:t>
            </a:r>
          </a:p>
          <a:p>
            <a:endParaRPr lang="en-US" sz="2000" dirty="0">
              <a:solidFill>
                <a:schemeClr val="bg1"/>
              </a:solidFill>
              <a:latin typeface="Corbel" panose="020B0503020204020204" pitchFamily="34" charset="0"/>
            </a:endParaRPr>
          </a:p>
          <a:p>
            <a:r>
              <a:rPr lang="en-US" sz="2000" dirty="0">
                <a:solidFill>
                  <a:schemeClr val="bg1"/>
                </a:solidFill>
                <a:latin typeface="Corbel" panose="020B0503020204020204" pitchFamily="34" charset="0"/>
              </a:rPr>
              <a:t>4. H0: Gender does not influence the use of PAT</a:t>
            </a:r>
          </a:p>
          <a:p>
            <a:r>
              <a:rPr lang="en-US" sz="2000" dirty="0">
                <a:solidFill>
                  <a:schemeClr val="bg1"/>
                </a:solidFill>
                <a:latin typeface="Corbel" panose="020B0503020204020204" pitchFamily="34" charset="0"/>
              </a:rPr>
              <a:t>-&gt; chi2_contingency  : goodness of fit and association test</a:t>
            </a:r>
          </a:p>
        </p:txBody>
      </p:sp>
    </p:spTree>
    <p:extLst>
      <p:ext uri="{BB962C8B-B14F-4D97-AF65-F5344CB8AC3E}">
        <p14:creationId xmlns:p14="http://schemas.microsoft.com/office/powerpoint/2010/main" val="178944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a:xfrm>
            <a:off x="0" y="0"/>
            <a:ext cx="12192000" cy="676656"/>
          </a:xfrm>
        </p:spPr>
        <p:txBody>
          <a:bodyPr/>
          <a:lstStyle/>
          <a:p>
            <a:pPr algn="ctr"/>
            <a:r>
              <a:rPr lang="en-US" sz="5500" dirty="0">
                <a:ln w="25400">
                  <a:noFill/>
                </a:ln>
                <a:solidFill>
                  <a:schemeClr val="accent1"/>
                </a:solidFill>
              </a:rPr>
              <a:t>Hypothesis test</a:t>
            </a:r>
            <a:endParaRPr lang="en-US" sz="5500" dirty="0">
              <a:ln w="25400">
                <a:solidFill>
                  <a:schemeClr val="bg1"/>
                </a:solidFill>
              </a:ln>
            </a:endParaRPr>
          </a:p>
          <a:p>
            <a:pPr algn="ctr"/>
            <a:endParaRPr lang="en-US" dirty="0"/>
          </a:p>
        </p:txBody>
      </p:sp>
      <p:sp>
        <p:nvSpPr>
          <p:cNvPr id="11" name="TextBox 10">
            <a:extLst>
              <a:ext uri="{FF2B5EF4-FFF2-40B4-BE49-F238E27FC236}">
                <a16:creationId xmlns:a16="http://schemas.microsoft.com/office/drawing/2014/main" id="{225700B3-B509-A5F2-E037-0AC556C08627}"/>
              </a:ext>
            </a:extLst>
          </p:cNvPr>
          <p:cNvSpPr txBox="1"/>
          <p:nvPr/>
        </p:nvSpPr>
        <p:spPr>
          <a:xfrm>
            <a:off x="637953" y="946297"/>
            <a:ext cx="11461898" cy="369332"/>
          </a:xfrm>
          <a:prstGeom prst="rect">
            <a:avLst/>
          </a:prstGeom>
          <a:noFill/>
        </p:spPr>
        <p:txBody>
          <a:bodyPr wrap="square" rtlCol="0">
            <a:spAutoFit/>
          </a:bodyPr>
          <a:lstStyle/>
          <a:p>
            <a:r>
              <a:rPr lang="en-US" sz="1800" dirty="0">
                <a:solidFill>
                  <a:schemeClr val="bg1"/>
                </a:solidFill>
                <a:latin typeface="Corbel" panose="020B0503020204020204" pitchFamily="34" charset="0"/>
              </a:rPr>
              <a:t>1. H0: PAT user tends to be more physically active than non-PAT user. </a:t>
            </a:r>
          </a:p>
        </p:txBody>
      </p:sp>
      <p:sp>
        <p:nvSpPr>
          <p:cNvPr id="13" name="TextBox 12">
            <a:extLst>
              <a:ext uri="{FF2B5EF4-FFF2-40B4-BE49-F238E27FC236}">
                <a16:creationId xmlns:a16="http://schemas.microsoft.com/office/drawing/2014/main" id="{1C419077-3B6C-4C92-2960-2E071B6E6087}"/>
              </a:ext>
            </a:extLst>
          </p:cNvPr>
          <p:cNvSpPr txBox="1"/>
          <p:nvPr/>
        </p:nvSpPr>
        <p:spPr>
          <a:xfrm>
            <a:off x="637953" y="1592628"/>
            <a:ext cx="6103088" cy="2862322"/>
          </a:xfrm>
          <a:prstGeom prst="rect">
            <a:avLst/>
          </a:prstGeom>
          <a:noFill/>
        </p:spPr>
        <p:txBody>
          <a:bodyPr wrap="square">
            <a:spAutoFit/>
          </a:bodyPr>
          <a:lstStyle/>
          <a:p>
            <a:r>
              <a:rPr lang="en-US" dirty="0">
                <a:solidFill>
                  <a:schemeClr val="bg1"/>
                </a:solidFill>
                <a:latin typeface="Corbel" panose="020B0503020204020204" pitchFamily="34" charset="0"/>
              </a:rPr>
              <a:t>H0:</a:t>
            </a:r>
            <a:r>
              <a:rPr lang="de-DE" dirty="0">
                <a:solidFill>
                  <a:schemeClr val="bg1"/>
                </a:solidFill>
                <a:latin typeface="Corbel" panose="020B0503020204020204" pitchFamily="34" charset="0"/>
              </a:rPr>
              <a:t> pat_user_mu &lt;= non_pat_user_mu </a:t>
            </a:r>
          </a:p>
          <a:p>
            <a:r>
              <a:rPr lang="de-DE" dirty="0">
                <a:solidFill>
                  <a:schemeClr val="bg1"/>
                </a:solidFill>
                <a:latin typeface="Corbel" panose="020B0503020204020204" pitchFamily="34" charset="0"/>
              </a:rPr>
              <a:t>H1: pat_user_mu &gt; non_pat_user_mu</a:t>
            </a:r>
          </a:p>
          <a:p>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	 -&gt;  weekly Metabolic equivalent of task (MET):   p-value: 0.00148</a:t>
            </a: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VPAs_min</a:t>
            </a:r>
            <a:r>
              <a:rPr lang="en-US" dirty="0">
                <a:solidFill>
                  <a:schemeClr val="bg1"/>
                </a:solidFill>
                <a:latin typeface="Corbel" panose="020B0503020204020204" pitchFamily="34" charset="0"/>
              </a:rPr>
              <a:t> :  	p-value:  0.160</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MPAs_min</a:t>
            </a:r>
            <a:r>
              <a:rPr lang="en-US" dirty="0">
                <a:solidFill>
                  <a:schemeClr val="bg1"/>
                </a:solidFill>
                <a:latin typeface="Corbel" panose="020B0503020204020204" pitchFamily="34" charset="0"/>
              </a:rPr>
              <a:t> : 	 p-value:  0.0197</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LPAs_min</a:t>
            </a:r>
            <a:r>
              <a:rPr lang="en-US" dirty="0">
                <a:solidFill>
                  <a:schemeClr val="bg1"/>
                </a:solidFill>
                <a:latin typeface="Corbel" panose="020B0503020204020204" pitchFamily="34" charset="0"/>
              </a:rPr>
              <a:t>:	p-value:  0.002</a:t>
            </a:r>
          </a:p>
        </p:txBody>
      </p:sp>
      <p:pic>
        <p:nvPicPr>
          <p:cNvPr id="3074" name="Picture 2">
            <a:extLst>
              <a:ext uri="{FF2B5EF4-FFF2-40B4-BE49-F238E27FC236}">
                <a16:creationId xmlns:a16="http://schemas.microsoft.com/office/drawing/2014/main" id="{9DCD9454-1B29-ABE9-FEEB-D4B329E57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41041" y="1379427"/>
            <a:ext cx="2383459" cy="18331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9E12B29-84A5-2F48-1207-E16127444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106" y="1347528"/>
            <a:ext cx="2454013" cy="19166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146D677-7DF0-D779-73FE-A9E9C4559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040" y="3669447"/>
            <a:ext cx="2425551" cy="189443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9D4440D-5C72-C09E-90B4-C41D1CB47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2105" y="3653499"/>
            <a:ext cx="2454014" cy="19166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F8A8B9F-C350-5CB4-E1EB-A927E77FE296}"/>
              </a:ext>
            </a:extLst>
          </p:cNvPr>
          <p:cNvSpPr txBox="1"/>
          <p:nvPr/>
        </p:nvSpPr>
        <p:spPr>
          <a:xfrm>
            <a:off x="340240" y="4486922"/>
            <a:ext cx="6241311" cy="1200329"/>
          </a:xfrm>
          <a:prstGeom prst="rect">
            <a:avLst/>
          </a:prstGeom>
          <a:noFill/>
        </p:spPr>
        <p:txBody>
          <a:bodyPr wrap="square" rtlCol="0">
            <a:spAutoFit/>
          </a:bodyPr>
          <a:lstStyle/>
          <a:p>
            <a:r>
              <a:rPr lang="en-US" dirty="0">
                <a:solidFill>
                  <a:schemeClr val="bg1"/>
                </a:solidFill>
                <a:latin typeface="Corbel" panose="020B0503020204020204" pitchFamily="34" charset="0"/>
              </a:rPr>
              <a:t>From above we can say that physical activity tracker user tends to be more active in moderate and lower-level physical activities. Also, they tend to have more metabolic equivalent of task compared to non-physical activity tracker user. </a:t>
            </a:r>
          </a:p>
        </p:txBody>
      </p:sp>
      <p:sp>
        <p:nvSpPr>
          <p:cNvPr id="16" name="TextBox 15">
            <a:extLst>
              <a:ext uri="{FF2B5EF4-FFF2-40B4-BE49-F238E27FC236}">
                <a16:creationId xmlns:a16="http://schemas.microsoft.com/office/drawing/2014/main" id="{C4D0B36A-D8C3-50B1-0926-495C3E0DA9A6}"/>
              </a:ext>
            </a:extLst>
          </p:cNvPr>
          <p:cNvSpPr txBox="1"/>
          <p:nvPr/>
        </p:nvSpPr>
        <p:spPr>
          <a:xfrm>
            <a:off x="744276" y="1300003"/>
            <a:ext cx="1594884" cy="369332"/>
          </a:xfrm>
          <a:prstGeom prst="rect">
            <a:avLst/>
          </a:prstGeom>
          <a:noFill/>
        </p:spPr>
        <p:txBody>
          <a:bodyPr wrap="square" rtlCol="0">
            <a:spAutoFit/>
          </a:bodyPr>
          <a:lstStyle/>
          <a:p>
            <a:r>
              <a:rPr lang="en-US" dirty="0">
                <a:solidFill>
                  <a:schemeClr val="bg1"/>
                </a:solidFill>
                <a:latin typeface="Corbel" panose="020B0503020204020204" pitchFamily="34" charset="0"/>
              </a:rPr>
              <a:t>Alpha = 0.05</a:t>
            </a:r>
          </a:p>
        </p:txBody>
      </p:sp>
    </p:spTree>
    <p:extLst>
      <p:ext uri="{BB962C8B-B14F-4D97-AF65-F5344CB8AC3E}">
        <p14:creationId xmlns:p14="http://schemas.microsoft.com/office/powerpoint/2010/main" val="1307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a:xfrm>
            <a:off x="0" y="0"/>
            <a:ext cx="12192000" cy="676656"/>
          </a:xfrm>
        </p:spPr>
        <p:txBody>
          <a:bodyPr/>
          <a:lstStyle/>
          <a:p>
            <a:pPr algn="ctr"/>
            <a:r>
              <a:rPr lang="en-US" sz="5500" dirty="0">
                <a:ln w="25400">
                  <a:noFill/>
                </a:ln>
                <a:solidFill>
                  <a:schemeClr val="accent1"/>
                </a:solidFill>
              </a:rPr>
              <a:t>Hypothesis test</a:t>
            </a:r>
            <a:endParaRPr lang="en-US" sz="5500" dirty="0">
              <a:ln w="25400">
                <a:solidFill>
                  <a:schemeClr val="bg1"/>
                </a:solidFill>
              </a:ln>
            </a:endParaRPr>
          </a:p>
          <a:p>
            <a:pPr algn="ctr"/>
            <a:endParaRPr lang="en-US" dirty="0"/>
          </a:p>
        </p:txBody>
      </p:sp>
      <p:sp>
        <p:nvSpPr>
          <p:cNvPr id="11" name="TextBox 10">
            <a:extLst>
              <a:ext uri="{FF2B5EF4-FFF2-40B4-BE49-F238E27FC236}">
                <a16:creationId xmlns:a16="http://schemas.microsoft.com/office/drawing/2014/main" id="{225700B3-B509-A5F2-E037-0AC556C08627}"/>
              </a:ext>
            </a:extLst>
          </p:cNvPr>
          <p:cNvSpPr txBox="1"/>
          <p:nvPr/>
        </p:nvSpPr>
        <p:spPr>
          <a:xfrm>
            <a:off x="637953" y="946297"/>
            <a:ext cx="11461898" cy="369332"/>
          </a:xfrm>
          <a:prstGeom prst="rect">
            <a:avLst/>
          </a:prstGeom>
          <a:noFill/>
        </p:spPr>
        <p:txBody>
          <a:bodyPr wrap="square" rtlCol="0">
            <a:spAutoFit/>
          </a:bodyPr>
          <a:lstStyle/>
          <a:p>
            <a:r>
              <a:rPr lang="en-US" sz="1800" dirty="0">
                <a:solidFill>
                  <a:schemeClr val="bg1"/>
                </a:solidFill>
                <a:latin typeface="Corbel" panose="020B0503020204020204" pitchFamily="34" charset="0"/>
              </a:rPr>
              <a:t>2. H0: There is no difference in level of physical activity between males and females.</a:t>
            </a:r>
          </a:p>
        </p:txBody>
      </p:sp>
      <p:sp>
        <p:nvSpPr>
          <p:cNvPr id="13" name="TextBox 12">
            <a:extLst>
              <a:ext uri="{FF2B5EF4-FFF2-40B4-BE49-F238E27FC236}">
                <a16:creationId xmlns:a16="http://schemas.microsoft.com/office/drawing/2014/main" id="{1C419077-3B6C-4C92-2960-2E071B6E6087}"/>
              </a:ext>
            </a:extLst>
          </p:cNvPr>
          <p:cNvSpPr txBox="1"/>
          <p:nvPr/>
        </p:nvSpPr>
        <p:spPr>
          <a:xfrm>
            <a:off x="637953" y="1592628"/>
            <a:ext cx="6103088" cy="2862322"/>
          </a:xfrm>
          <a:prstGeom prst="rect">
            <a:avLst/>
          </a:prstGeom>
          <a:noFill/>
        </p:spPr>
        <p:txBody>
          <a:bodyPr wrap="square">
            <a:spAutoFit/>
          </a:bodyPr>
          <a:lstStyle/>
          <a:p>
            <a:r>
              <a:rPr lang="en-US" dirty="0">
                <a:solidFill>
                  <a:schemeClr val="bg1"/>
                </a:solidFill>
                <a:latin typeface="Corbel" panose="020B0503020204020204" pitchFamily="34" charset="0"/>
              </a:rPr>
              <a:t> H0: </a:t>
            </a:r>
            <a:r>
              <a:rPr lang="en-US" dirty="0" err="1">
                <a:solidFill>
                  <a:schemeClr val="bg1"/>
                </a:solidFill>
                <a:latin typeface="Corbel" panose="020B0503020204020204" pitchFamily="34" charset="0"/>
              </a:rPr>
              <a:t>male_mu</a:t>
            </a:r>
            <a:r>
              <a:rPr lang="en-US" dirty="0">
                <a:solidFill>
                  <a:schemeClr val="bg1"/>
                </a:solidFill>
                <a:latin typeface="Corbel" panose="020B0503020204020204" pitchFamily="34" charset="0"/>
              </a:rPr>
              <a:t> == </a:t>
            </a:r>
            <a:r>
              <a:rPr lang="en-US" dirty="0" err="1">
                <a:solidFill>
                  <a:schemeClr val="bg1"/>
                </a:solidFill>
                <a:latin typeface="Corbel" panose="020B0503020204020204" pitchFamily="34" charset="0"/>
              </a:rPr>
              <a:t>female_mu</a:t>
            </a:r>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H1:  </a:t>
            </a:r>
            <a:r>
              <a:rPr lang="en-US" dirty="0" err="1">
                <a:solidFill>
                  <a:schemeClr val="bg1"/>
                </a:solidFill>
                <a:latin typeface="Corbel" panose="020B0503020204020204" pitchFamily="34" charset="0"/>
              </a:rPr>
              <a:t>male_mu</a:t>
            </a:r>
            <a:r>
              <a:rPr lang="en-US" dirty="0">
                <a:solidFill>
                  <a:schemeClr val="bg1"/>
                </a:solidFill>
                <a:latin typeface="Corbel" panose="020B0503020204020204" pitchFamily="34" charset="0"/>
              </a:rPr>
              <a:t> != </a:t>
            </a:r>
            <a:r>
              <a:rPr lang="en-US" dirty="0" err="1">
                <a:solidFill>
                  <a:schemeClr val="bg1"/>
                </a:solidFill>
                <a:latin typeface="Corbel" panose="020B0503020204020204" pitchFamily="34" charset="0"/>
              </a:rPr>
              <a:t>female_mu</a:t>
            </a:r>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	 -&gt;  Weekly Metabolic equivalent of task (MET):   p-value: 0.00297</a:t>
            </a: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VPAs_min</a:t>
            </a:r>
            <a:r>
              <a:rPr lang="en-US" dirty="0">
                <a:solidFill>
                  <a:schemeClr val="bg1"/>
                </a:solidFill>
                <a:latin typeface="Corbel" panose="020B0503020204020204" pitchFamily="34" charset="0"/>
              </a:rPr>
              <a:t> :  	p-value:  0.00076</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MPAs_min</a:t>
            </a:r>
            <a:r>
              <a:rPr lang="en-US" dirty="0">
                <a:solidFill>
                  <a:schemeClr val="bg1"/>
                </a:solidFill>
                <a:latin typeface="Corbel" panose="020B0503020204020204" pitchFamily="34" charset="0"/>
              </a:rPr>
              <a:t> : 	 p-value:  0.0116</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LPAs_min</a:t>
            </a:r>
            <a:r>
              <a:rPr lang="en-US" dirty="0">
                <a:solidFill>
                  <a:schemeClr val="bg1"/>
                </a:solidFill>
                <a:latin typeface="Corbel" panose="020B0503020204020204" pitchFamily="34" charset="0"/>
              </a:rPr>
              <a:t>:	p-value:  0.0415</a:t>
            </a:r>
          </a:p>
        </p:txBody>
      </p:sp>
      <p:sp>
        <p:nvSpPr>
          <p:cNvPr id="15" name="TextBox 14">
            <a:extLst>
              <a:ext uri="{FF2B5EF4-FFF2-40B4-BE49-F238E27FC236}">
                <a16:creationId xmlns:a16="http://schemas.microsoft.com/office/drawing/2014/main" id="{CF8A8B9F-C350-5CB4-E1EB-A927E77FE296}"/>
              </a:ext>
            </a:extLst>
          </p:cNvPr>
          <p:cNvSpPr txBox="1"/>
          <p:nvPr/>
        </p:nvSpPr>
        <p:spPr>
          <a:xfrm>
            <a:off x="340240" y="4486922"/>
            <a:ext cx="6103089" cy="1200329"/>
          </a:xfrm>
          <a:prstGeom prst="rect">
            <a:avLst/>
          </a:prstGeom>
          <a:noFill/>
        </p:spPr>
        <p:txBody>
          <a:bodyPr wrap="square" rtlCol="0">
            <a:spAutoFit/>
          </a:bodyPr>
          <a:lstStyle/>
          <a:p>
            <a:r>
              <a:rPr lang="en-US" dirty="0">
                <a:solidFill>
                  <a:schemeClr val="bg1"/>
                </a:solidFill>
                <a:latin typeface="Corbel" panose="020B0503020204020204" pitchFamily="34" charset="0"/>
              </a:rPr>
              <a:t>From this test of hypothesis I can reject the null hypothesis, that is at all the level of physical activities males tends to be more active than female. Also, metabolic equivalent of task is higher in male than of female</a:t>
            </a:r>
          </a:p>
        </p:txBody>
      </p:sp>
      <p:pic>
        <p:nvPicPr>
          <p:cNvPr id="4101" name="Picture 5">
            <a:extLst>
              <a:ext uri="{FF2B5EF4-FFF2-40B4-BE49-F238E27FC236}">
                <a16:creationId xmlns:a16="http://schemas.microsoft.com/office/drawing/2014/main" id="{CD4A751A-641D-D681-F4E5-3CB029C84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988" y="1324753"/>
            <a:ext cx="2659950" cy="2045768"/>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942E7CB4-64DC-435F-241B-4AF4D772C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901" y="1324754"/>
            <a:ext cx="2659950" cy="204576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8443CB5B-622D-6576-DE22-0F9760330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775" y="3546954"/>
            <a:ext cx="2638424" cy="198629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A5A44BCA-11AE-A898-9C12-4597419DC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9901" y="3562457"/>
            <a:ext cx="2577990" cy="19862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DD91963-E0C9-6550-243A-5720F22F6AEC}"/>
              </a:ext>
            </a:extLst>
          </p:cNvPr>
          <p:cNvSpPr txBox="1"/>
          <p:nvPr/>
        </p:nvSpPr>
        <p:spPr>
          <a:xfrm>
            <a:off x="744276" y="1300003"/>
            <a:ext cx="1594884" cy="369332"/>
          </a:xfrm>
          <a:prstGeom prst="rect">
            <a:avLst/>
          </a:prstGeom>
          <a:noFill/>
        </p:spPr>
        <p:txBody>
          <a:bodyPr wrap="square" rtlCol="0">
            <a:spAutoFit/>
          </a:bodyPr>
          <a:lstStyle/>
          <a:p>
            <a:r>
              <a:rPr lang="en-US" dirty="0">
                <a:solidFill>
                  <a:schemeClr val="bg1"/>
                </a:solidFill>
                <a:latin typeface="Corbel" panose="020B0503020204020204" pitchFamily="34" charset="0"/>
              </a:rPr>
              <a:t>Alpha = 0.05</a:t>
            </a:r>
          </a:p>
        </p:txBody>
      </p:sp>
    </p:spTree>
    <p:extLst>
      <p:ext uri="{BB962C8B-B14F-4D97-AF65-F5344CB8AC3E}">
        <p14:creationId xmlns:p14="http://schemas.microsoft.com/office/powerpoint/2010/main" val="1588582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a:xfrm>
            <a:off x="0" y="0"/>
            <a:ext cx="12192000" cy="676656"/>
          </a:xfrm>
        </p:spPr>
        <p:txBody>
          <a:bodyPr/>
          <a:lstStyle/>
          <a:p>
            <a:pPr algn="ctr"/>
            <a:r>
              <a:rPr lang="en-US" sz="5500" dirty="0">
                <a:ln w="25400">
                  <a:noFill/>
                </a:ln>
                <a:solidFill>
                  <a:schemeClr val="accent1"/>
                </a:solidFill>
              </a:rPr>
              <a:t>Hypothesis test</a:t>
            </a:r>
            <a:endParaRPr lang="en-US" sz="5500" dirty="0">
              <a:ln w="25400">
                <a:solidFill>
                  <a:schemeClr val="bg1"/>
                </a:solidFill>
              </a:ln>
            </a:endParaRPr>
          </a:p>
          <a:p>
            <a:pPr algn="ctr"/>
            <a:endParaRPr lang="en-US" dirty="0"/>
          </a:p>
        </p:txBody>
      </p:sp>
      <p:sp>
        <p:nvSpPr>
          <p:cNvPr id="11" name="TextBox 10">
            <a:extLst>
              <a:ext uri="{FF2B5EF4-FFF2-40B4-BE49-F238E27FC236}">
                <a16:creationId xmlns:a16="http://schemas.microsoft.com/office/drawing/2014/main" id="{225700B3-B509-A5F2-E037-0AC556C08627}"/>
              </a:ext>
            </a:extLst>
          </p:cNvPr>
          <p:cNvSpPr txBox="1"/>
          <p:nvPr/>
        </p:nvSpPr>
        <p:spPr>
          <a:xfrm>
            <a:off x="637953" y="946297"/>
            <a:ext cx="11461898" cy="646331"/>
          </a:xfrm>
          <a:prstGeom prst="rect">
            <a:avLst/>
          </a:prstGeom>
          <a:noFill/>
        </p:spPr>
        <p:txBody>
          <a:bodyPr wrap="square" rtlCol="0">
            <a:spAutoFit/>
          </a:bodyPr>
          <a:lstStyle/>
          <a:p>
            <a:r>
              <a:rPr lang="en-US" dirty="0">
                <a:solidFill>
                  <a:schemeClr val="bg1"/>
                </a:solidFill>
                <a:latin typeface="Corbel" panose="020B0503020204020204" pitchFamily="34" charset="0"/>
              </a:rPr>
              <a:t>3</a:t>
            </a:r>
            <a:r>
              <a:rPr lang="en-US" sz="1800" dirty="0">
                <a:solidFill>
                  <a:schemeClr val="bg1"/>
                </a:solidFill>
                <a:latin typeface="Corbel" panose="020B0503020204020204" pitchFamily="34" charset="0"/>
              </a:rPr>
              <a:t>. H0: Individuals who engage in vigorous physical activity (VPAs) have higher levels of moderate physical activity (MPAs)</a:t>
            </a:r>
          </a:p>
        </p:txBody>
      </p:sp>
      <p:sp>
        <p:nvSpPr>
          <p:cNvPr id="13" name="TextBox 12">
            <a:extLst>
              <a:ext uri="{FF2B5EF4-FFF2-40B4-BE49-F238E27FC236}">
                <a16:creationId xmlns:a16="http://schemas.microsoft.com/office/drawing/2014/main" id="{1C419077-3B6C-4C92-2960-2E071B6E6087}"/>
              </a:ext>
            </a:extLst>
          </p:cNvPr>
          <p:cNvSpPr txBox="1"/>
          <p:nvPr/>
        </p:nvSpPr>
        <p:spPr>
          <a:xfrm>
            <a:off x="701751" y="1837187"/>
            <a:ext cx="10717616" cy="2585323"/>
          </a:xfrm>
          <a:prstGeom prst="rect">
            <a:avLst/>
          </a:prstGeom>
          <a:noFill/>
        </p:spPr>
        <p:txBody>
          <a:bodyPr wrap="square">
            <a:spAutoFit/>
          </a:bodyPr>
          <a:lstStyle/>
          <a:p>
            <a:r>
              <a:rPr lang="en-US" dirty="0">
                <a:solidFill>
                  <a:schemeClr val="bg1"/>
                </a:solidFill>
                <a:latin typeface="Corbel" panose="020B0503020204020204" pitchFamily="34" charset="0"/>
              </a:rPr>
              <a:t>H0: </a:t>
            </a:r>
            <a:r>
              <a:rPr lang="en-US" dirty="0" err="1">
                <a:solidFill>
                  <a:schemeClr val="bg1"/>
                </a:solidFill>
                <a:latin typeface="Corbel" panose="020B0503020204020204" pitchFamily="34" charset="0"/>
              </a:rPr>
              <a:t>VPA_engaged_mu</a:t>
            </a:r>
            <a:r>
              <a:rPr lang="en-US" dirty="0">
                <a:solidFill>
                  <a:schemeClr val="bg1"/>
                </a:solidFill>
                <a:latin typeface="Corbel" panose="020B0503020204020204" pitchFamily="34" charset="0"/>
              </a:rPr>
              <a:t> &lt;= </a:t>
            </a:r>
            <a:r>
              <a:rPr lang="en-US" dirty="0" err="1">
                <a:solidFill>
                  <a:schemeClr val="bg1"/>
                </a:solidFill>
                <a:latin typeface="Corbel" panose="020B0503020204020204" pitchFamily="34" charset="0"/>
              </a:rPr>
              <a:t>VPA_not_engaged_mu</a:t>
            </a:r>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 H1:  </a:t>
            </a:r>
            <a:r>
              <a:rPr lang="en-US" dirty="0" err="1">
                <a:solidFill>
                  <a:schemeClr val="bg1"/>
                </a:solidFill>
                <a:latin typeface="Corbel" panose="020B0503020204020204" pitchFamily="34" charset="0"/>
              </a:rPr>
              <a:t>VPA_engaged_mu</a:t>
            </a:r>
            <a:r>
              <a:rPr lang="en-US" dirty="0">
                <a:solidFill>
                  <a:schemeClr val="bg1"/>
                </a:solidFill>
                <a:latin typeface="Corbel" panose="020B0503020204020204" pitchFamily="34" charset="0"/>
              </a:rPr>
              <a:t> &gt; </a:t>
            </a:r>
            <a:r>
              <a:rPr lang="en-US" dirty="0" err="1">
                <a:solidFill>
                  <a:schemeClr val="bg1"/>
                </a:solidFill>
                <a:latin typeface="Corbel" panose="020B0503020204020204" pitchFamily="34" charset="0"/>
              </a:rPr>
              <a:t>VPA_not_engaged_mu</a:t>
            </a:r>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	</a:t>
            </a:r>
          </a:p>
          <a:p>
            <a:r>
              <a:rPr lang="en-US" dirty="0">
                <a:solidFill>
                  <a:schemeClr val="bg1"/>
                </a:solidFill>
                <a:latin typeface="Corbel" panose="020B0503020204020204" pitchFamily="34" charset="0"/>
              </a:rPr>
              <a:t>P-value = 0.0113</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H0: Individuals who engage in vigorous physical activity (VPAs) have higher levels of lower physical activity (LPAs)</a:t>
            </a:r>
          </a:p>
          <a:p>
            <a:endParaRPr lang="en-US" dirty="0">
              <a:solidFill>
                <a:schemeClr val="bg1"/>
              </a:solidFill>
              <a:latin typeface="Corbel" panose="020B0503020204020204" pitchFamily="34" charset="0"/>
            </a:endParaRPr>
          </a:p>
          <a:p>
            <a:r>
              <a:rPr lang="en-US" dirty="0">
                <a:solidFill>
                  <a:schemeClr val="bg1"/>
                </a:solidFill>
                <a:latin typeface="Corbel" panose="020B0503020204020204" pitchFamily="34" charset="0"/>
              </a:rPr>
              <a:t>P-value = 0.3031</a:t>
            </a:r>
          </a:p>
        </p:txBody>
      </p:sp>
      <p:sp>
        <p:nvSpPr>
          <p:cNvPr id="7" name="TextBox 6">
            <a:extLst>
              <a:ext uri="{FF2B5EF4-FFF2-40B4-BE49-F238E27FC236}">
                <a16:creationId xmlns:a16="http://schemas.microsoft.com/office/drawing/2014/main" id="{98D6FDDC-D479-5FD9-6277-C6453080E002}"/>
              </a:ext>
            </a:extLst>
          </p:cNvPr>
          <p:cNvSpPr txBox="1"/>
          <p:nvPr/>
        </p:nvSpPr>
        <p:spPr>
          <a:xfrm>
            <a:off x="893135" y="4678326"/>
            <a:ext cx="10252224" cy="1200329"/>
          </a:xfrm>
          <a:prstGeom prst="rect">
            <a:avLst/>
          </a:prstGeom>
          <a:noFill/>
        </p:spPr>
        <p:txBody>
          <a:bodyPr wrap="square" rtlCol="0">
            <a:spAutoFit/>
          </a:bodyPr>
          <a:lstStyle/>
          <a:p>
            <a:r>
              <a:rPr lang="en-US" dirty="0">
                <a:solidFill>
                  <a:schemeClr val="bg1"/>
                </a:solidFill>
                <a:latin typeface="Corbel" panose="020B0503020204020204" pitchFamily="34" charset="0"/>
              </a:rPr>
              <a:t>From this analysis </a:t>
            </a:r>
            <a:r>
              <a:rPr lang="en-US" dirty="0" err="1">
                <a:solidFill>
                  <a:schemeClr val="bg1"/>
                </a:solidFill>
                <a:latin typeface="Corbel" panose="020B0503020204020204" pitchFamily="34" charset="0"/>
              </a:rPr>
              <a:t>i</a:t>
            </a:r>
            <a:r>
              <a:rPr lang="en-US" dirty="0">
                <a:solidFill>
                  <a:schemeClr val="bg1"/>
                </a:solidFill>
                <a:latin typeface="Corbel" panose="020B0503020204020204" pitchFamily="34" charset="0"/>
              </a:rPr>
              <a:t> can say that person engaged in vigorous physical activities also tends to have higher level of  moderate physical activities. </a:t>
            </a:r>
          </a:p>
          <a:p>
            <a:r>
              <a:rPr lang="en-US" dirty="0">
                <a:solidFill>
                  <a:schemeClr val="bg1"/>
                </a:solidFill>
                <a:latin typeface="Corbel" panose="020B0503020204020204" pitchFamily="34" charset="0"/>
              </a:rPr>
              <a:t>But I don’t have sufficient evidence to say that: person engaged in vigorous physical activities also tends to have higher level of lower physical activities.</a:t>
            </a:r>
          </a:p>
        </p:txBody>
      </p:sp>
      <p:sp>
        <p:nvSpPr>
          <p:cNvPr id="8" name="TextBox 7">
            <a:extLst>
              <a:ext uri="{FF2B5EF4-FFF2-40B4-BE49-F238E27FC236}">
                <a16:creationId xmlns:a16="http://schemas.microsoft.com/office/drawing/2014/main" id="{9F3E7A0A-5EE5-2F10-BFB6-50F0E73D631B}"/>
              </a:ext>
            </a:extLst>
          </p:cNvPr>
          <p:cNvSpPr txBox="1"/>
          <p:nvPr/>
        </p:nvSpPr>
        <p:spPr>
          <a:xfrm>
            <a:off x="744276" y="1502025"/>
            <a:ext cx="1594884" cy="369332"/>
          </a:xfrm>
          <a:prstGeom prst="rect">
            <a:avLst/>
          </a:prstGeom>
          <a:noFill/>
        </p:spPr>
        <p:txBody>
          <a:bodyPr wrap="square" rtlCol="0">
            <a:spAutoFit/>
          </a:bodyPr>
          <a:lstStyle/>
          <a:p>
            <a:r>
              <a:rPr lang="en-US" dirty="0">
                <a:solidFill>
                  <a:schemeClr val="bg1"/>
                </a:solidFill>
                <a:latin typeface="Corbel" panose="020B0503020204020204" pitchFamily="34" charset="0"/>
              </a:rPr>
              <a:t>Alpha = 0.05</a:t>
            </a:r>
          </a:p>
        </p:txBody>
      </p:sp>
    </p:spTree>
    <p:extLst>
      <p:ext uri="{BB962C8B-B14F-4D97-AF65-F5344CB8AC3E}">
        <p14:creationId xmlns:p14="http://schemas.microsoft.com/office/powerpoint/2010/main" val="3062626521"/>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04CDE3F-B8C2-4BD4-A62C-403E2F61E64B}">
  <ds:schemaRefs>
    <ds:schemaRef ds:uri="http://schemas.microsoft.com/sharepoint/v3/contenttype/forms"/>
  </ds:schemaRefs>
</ds:datastoreItem>
</file>

<file path=customXml/itemProps2.xml><?xml version="1.0" encoding="utf-8"?>
<ds:datastoreItem xmlns:ds="http://schemas.openxmlformats.org/officeDocument/2006/customXml" ds:itemID="{73D4710A-DD3F-42AD-85D2-44BD9E6FE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075954-2B3E-4F12-B048-376C0BA053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TotalTime>326</TotalTime>
  <Words>736</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Amasis MT Pro Black</vt:lpstr>
      <vt:lpstr>Amasis MT Pro Medium</vt:lpstr>
      <vt:lpstr>Arial</vt:lpstr>
      <vt:lpstr>Calibri</vt:lpstr>
      <vt:lpstr>Corbel</vt:lpstr>
      <vt:lpstr>Corbrl</vt:lpstr>
      <vt:lpstr>Courier New</vt:lpstr>
      <vt:lpstr>Univers</vt:lpstr>
      <vt:lpstr>Univers Condensed</vt:lpstr>
      <vt:lpstr>Office Theme</vt:lpstr>
      <vt:lpstr>Do Physical activity tracker influence the level of physical activity?   </vt:lpstr>
      <vt:lpstr>PowerPoint Presentation</vt:lpstr>
      <vt:lpstr>PowerPoint Presentation</vt:lpstr>
      <vt:lpstr>Data Exploration </vt:lpstr>
      <vt:lpstr>Data Exploration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Physical activity tracker influence the level of physical activity?</dc:title>
  <dc:creator>(Student) Chapagain, Deepa</dc:creator>
  <cp:lastModifiedBy>(Student) Chapagain, Deepa</cp:lastModifiedBy>
  <cp:revision>30</cp:revision>
  <dcterms:created xsi:type="dcterms:W3CDTF">2023-05-18T21:08:17Z</dcterms:created>
  <dcterms:modified xsi:type="dcterms:W3CDTF">2023-05-19T11:06:20Z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